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00FF"/>
    <a:srgbClr val="FF7C80"/>
    <a:srgbClr val="FF99CC"/>
    <a:srgbClr val="FF3300"/>
    <a:srgbClr val="CC99FF"/>
    <a:srgbClr val="00B0F0"/>
    <a:srgbClr val="FF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741" autoAdjust="0"/>
  </p:normalViewPr>
  <p:slideViewPr>
    <p:cSldViewPr>
      <p:cViewPr varScale="1">
        <p:scale>
          <a:sx n="55" d="100"/>
          <a:sy n="55" d="100"/>
        </p:scale>
        <p:origin x="-1694" y="-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240B7-FBE7-4A65-AE65-7CC5DB4EB5C7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65C71-67B5-4253-9812-48A34BA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9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</a:t>
            </a:r>
            <a:r>
              <a:rPr lang="en-US" baseline="0" dirty="0" smtClean="0"/>
              <a:t> Start with the number of sides on an octagon. (8) Square it.  (64)  Subtract 9.  (55)  Add half a decade.  (60)  Write your answer.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2.) Start with the number of sides on a dodecagon.  (12)  Square it.  (144)  Subtract 9.  (135)  Add half the number of liters in a deciliter.  (140)  Write your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5C71-67B5-4253-9812-48A34BAFB3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08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292929"/>
                </a:solidFill>
              </a:endParaRPr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42614A-A575-46F9-8193-172163F6A6F7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53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CCB97-EA5F-47C8-9F24-C47EC6F6A0EF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15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B439C-037E-4724-90BB-DFAFC7EF04D6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36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01523-4B8E-4009-833B-238FC50D413A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8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3A586-1B3D-4071-A0FF-9B5A27674915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67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E71AA-3AB7-4B40-867C-C3880D61C056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5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9A12-BC5E-4C30-8374-C1189188FF42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85F3D-E518-45D7-B707-3A37D8AEF26C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77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F35A-3ABB-487D-8888-EAA7E826C98A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5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3981A-BADE-4C4B-B4EB-6E0C6AA32429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24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6CD96-5A87-407B-A082-AE19CF381E74}" type="slidenum">
              <a:rPr lang="en-US">
                <a:solidFill>
                  <a:srgbClr val="29292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7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1B1525-DA3F-4AFB-B489-1303BD8B67D4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410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52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8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4.wmf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6858000" cy="1828800"/>
          </a:xfrm>
        </p:spPr>
        <p:txBody>
          <a:bodyPr/>
          <a:lstStyle/>
          <a:p>
            <a:r>
              <a:rPr lang="en-US" sz="2000" dirty="0" smtClean="0"/>
              <a:t>Agenda: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TISK &amp; 2 MM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Lesson 9-1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Homework: 9-1 problems in </a:t>
            </a:r>
            <a:r>
              <a:rPr lang="en-US" sz="2000" dirty="0" err="1" smtClean="0"/>
              <a:t>Ch</a:t>
            </a:r>
            <a:r>
              <a:rPr lang="en-US" sz="2000" dirty="0" smtClean="0"/>
              <a:t> 9 HW Packet #1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0"/>
            <a:ext cx="7086600" cy="914400"/>
          </a:xfrm>
        </p:spPr>
        <p:txBody>
          <a:bodyPr/>
          <a:lstStyle/>
          <a:p>
            <a:r>
              <a:rPr lang="en-US" dirty="0" smtClean="0"/>
              <a:t>Friday, February </a:t>
            </a:r>
            <a:r>
              <a:rPr lang="en-US" dirty="0" smtClean="0"/>
              <a:t>1, </a:t>
            </a:r>
            <a:r>
              <a:rPr lang="en-US" dirty="0" smtClean="0"/>
              <a:t>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3200400"/>
                <a:ext cx="7924800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342900" indent="-342900">
                  <a:buFont typeface="+mj-lt"/>
                  <a:buAutoNum type="arabicParenR"/>
                </a:pPr>
                <a:r>
                  <a:rPr lang="en-US" sz="2000" dirty="0" smtClean="0"/>
                  <a:t>Draw a sketch of the graph of the function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.</a:t>
                </a:r>
              </a:p>
              <a:p>
                <a:pPr marL="342900" indent="-342900">
                  <a:buFont typeface="+mj-lt"/>
                  <a:buAutoNum type="arabicParenR"/>
                </a:pPr>
                <a:endParaRPr lang="en-US" sz="2000" dirty="0"/>
              </a:p>
              <a:p>
                <a:pPr marL="342900" indent="-342900">
                  <a:buFont typeface="+mj-lt"/>
                  <a:buAutoNum type="arabicParenR"/>
                </a:pPr>
                <a:r>
                  <a:rPr lang="en-US" sz="2000" dirty="0" smtClean="0"/>
                  <a:t>Find the midpoint, </a:t>
                </a:r>
                <a:r>
                  <a:rPr lang="en-US" sz="2000" i="1" dirty="0" smtClean="0"/>
                  <a:t>M</a:t>
                </a:r>
                <a:r>
                  <a:rPr lang="en-US" sz="2000" dirty="0" smtClean="0"/>
                  <a:t>, between the points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5,7</m:t>
                        </m:r>
                      </m:e>
                    </m:d>
                  </m:oMath>
                </a14:m>
                <a:r>
                  <a:rPr lang="en-US" sz="2000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𝐵</m:t>
                    </m:r>
                    <m:r>
                      <a:rPr lang="en-US" sz="2000" b="0" i="1" smtClean="0">
                        <a:latin typeface="Cambria Math"/>
                      </a:rPr>
                      <m:t>(9, 11)</m:t>
                    </m:r>
                  </m:oMath>
                </a14:m>
                <a:r>
                  <a:rPr lang="en-US" sz="2000" dirty="0" smtClean="0"/>
                  <a:t>.</a:t>
                </a:r>
              </a:p>
              <a:p>
                <a:pPr marL="342900" indent="-342900">
                  <a:buFont typeface="+mj-lt"/>
                  <a:buAutoNum type="arabicParenR"/>
                </a:pPr>
                <a:endParaRPr lang="en-US" sz="2000" dirty="0"/>
              </a:p>
              <a:p>
                <a:pPr marL="342900" indent="-342900">
                  <a:buFont typeface="+mj-lt"/>
                  <a:buAutoNum type="arabicParenR"/>
                </a:pPr>
                <a:r>
                  <a:rPr lang="en-US" sz="2000" dirty="0" smtClean="0"/>
                  <a:t>Determine if you can prove lines </a:t>
                </a:r>
                <a:r>
                  <a:rPr lang="en-US" sz="2000" i="1" dirty="0" smtClean="0"/>
                  <a:t>a</a:t>
                </a:r>
                <a:r>
                  <a:rPr lang="en-US" sz="2000" dirty="0" smtClean="0"/>
                  <a:t> and </a:t>
                </a:r>
                <a:r>
                  <a:rPr lang="en-US" sz="2000" i="1" dirty="0" smtClean="0"/>
                  <a:t>b</a:t>
                </a:r>
                <a:r>
                  <a:rPr lang="en-US" sz="2000" dirty="0" smtClean="0"/>
                  <a:t> parallel.  </a:t>
                </a:r>
                <a:br>
                  <a:rPr lang="en-US" sz="2000" dirty="0" smtClean="0"/>
                </a:br>
                <a:r>
                  <a:rPr lang="en-US" sz="2000" dirty="0" smtClean="0"/>
                  <a:t>If so, state </a:t>
                </a:r>
                <a:r>
                  <a:rPr lang="en-US" sz="2000" dirty="0" smtClean="0"/>
                  <a:t>a </a:t>
                </a:r>
                <a:r>
                  <a:rPr lang="en-US" sz="2000" dirty="0" smtClean="0"/>
                  <a:t>postulate or theorem that supports your answer.</a:t>
                </a:r>
                <a:endParaRPr lang="en-US" sz="20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00400"/>
                <a:ext cx="7924800" cy="2215991"/>
              </a:xfrm>
              <a:prstGeom prst="rect">
                <a:avLst/>
              </a:prstGeom>
              <a:blipFill rotWithShape="1">
                <a:blip r:embed="rId3"/>
                <a:stretch>
                  <a:fillRect l="-692" t="-1374" b="-4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 bwMode="auto">
          <a:xfrm flipV="1">
            <a:off x="1371600" y="5486400"/>
            <a:ext cx="3962400" cy="838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V="1">
            <a:off x="3048000" y="5791200"/>
            <a:ext cx="3962400" cy="838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1371600" y="5791200"/>
            <a:ext cx="5486400" cy="4191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19400" y="5562600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160°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5562600"/>
                <a:ext cx="762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96000" y="5861338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861338"/>
                <a:ext cx="7620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02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§9.1 Exploring Circles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3394075" cy="457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Definitions</a:t>
            </a:r>
          </a:p>
          <a:p>
            <a:pPr lvl="1" eaLnBrk="1" hangingPunct="1"/>
            <a:r>
              <a:rPr lang="en-US" sz="2400" dirty="0" smtClean="0"/>
              <a:t>Circle</a:t>
            </a:r>
          </a:p>
          <a:p>
            <a:pPr lvl="1" eaLnBrk="1" hangingPunct="1"/>
            <a:r>
              <a:rPr lang="en-US" sz="2400" dirty="0" smtClean="0"/>
              <a:t>Center</a:t>
            </a:r>
          </a:p>
          <a:p>
            <a:pPr lvl="1" eaLnBrk="1" hangingPunct="1"/>
            <a:r>
              <a:rPr lang="en-US" sz="2400" dirty="0" smtClean="0"/>
              <a:t>Radius</a:t>
            </a:r>
          </a:p>
          <a:p>
            <a:pPr lvl="1" eaLnBrk="1" hangingPunct="1"/>
            <a:r>
              <a:rPr lang="en-US" sz="2400" dirty="0" smtClean="0"/>
              <a:t>Congruent Circles</a:t>
            </a:r>
          </a:p>
          <a:p>
            <a:pPr lvl="1" eaLnBrk="1" hangingPunct="1"/>
            <a:r>
              <a:rPr lang="en-US" sz="2400" dirty="0" smtClean="0"/>
              <a:t>Diameter</a:t>
            </a:r>
          </a:p>
          <a:p>
            <a:pPr lvl="1" eaLnBrk="1" hangingPunct="1"/>
            <a:r>
              <a:rPr lang="en-US" sz="2400" dirty="0" smtClean="0"/>
              <a:t>Chord</a:t>
            </a:r>
          </a:p>
          <a:p>
            <a:pPr lvl="1" eaLnBrk="1" hangingPunct="1"/>
            <a:endParaRPr lang="en-US" sz="2400" dirty="0" smtClean="0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4953000" y="2667000"/>
            <a:ext cx="1828800" cy="1828800"/>
          </a:xfrm>
          <a:prstGeom prst="ellips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5830888" y="3505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5867400" y="2971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5867400" y="35814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5410200" y="35814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5562600" y="38862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6248400" y="3124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6096000" y="3810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6705600" y="3962400"/>
            <a:ext cx="1828800" cy="1828800"/>
          </a:xfrm>
          <a:prstGeom prst="ellips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7620000" y="4876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7696200" y="40386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7772400" y="4343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 flipV="1">
            <a:off x="5715000" y="2667000"/>
            <a:ext cx="381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V="1">
            <a:off x="4953000" y="2743200"/>
            <a:ext cx="1295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2800" y="163415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set of all points that are a given distance from a point on the plane.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52800" y="166747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given point that all the points in a circle are a given distance from.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76600" y="1600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segment that has one endpoint at the center of the circle and the other endpoint on the circle.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29000" y="51816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follows from the definition of a circle that all radii in a circle are congruent.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1600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circles are congruent if they have congruent radii.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399576" y="1600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diameter of a circle is a chord that contains the center of the circle.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352800" y="1600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chord is a line segment that has endpoints on a circle.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9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6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6148" grpId="0" uiExpand="1" animBg="1"/>
      <p:bldP spid="6149" grpId="0" uiExpand="1" animBg="1"/>
      <p:bldP spid="6150" grpId="0" uiExpand="1" animBg="1"/>
      <p:bldP spid="6152" grpId="0" uiExpand="1" animBg="1"/>
      <p:bldP spid="6152" grpId="1" uiExpand="1" animBg="1"/>
      <p:bldP spid="6153" grpId="0" uiExpand="1" animBg="1"/>
      <p:bldP spid="6153" grpId="1" uiExpand="1" animBg="1"/>
      <p:bldP spid="6154" grpId="0" uiExpand="1" animBg="1"/>
      <p:bldP spid="6154" grpId="1" uiExpand="1" animBg="1"/>
      <p:bldP spid="6155" grpId="0" uiExpand="1" animBg="1"/>
      <p:bldP spid="6155" grpId="1" uiExpand="1" animBg="1"/>
      <p:bldP spid="6155" grpId="2" uiExpand="1" animBg="1"/>
      <p:bldP spid="6156" grpId="0" uiExpand="1" animBg="1"/>
      <p:bldP spid="6156" grpId="1" uiExpand="1" animBg="1"/>
      <p:bldP spid="6157" grpId="0" uiExpand="1" animBg="1"/>
      <p:bldP spid="6157" grpId="1" uiExpand="1" animBg="1"/>
      <p:bldP spid="6158" grpId="0" uiExpand="1" animBg="1"/>
      <p:bldP spid="6158" grpId="1" uiExpand="1" animBg="1"/>
      <p:bldP spid="6159" grpId="0" uiExpand="1" animBg="1"/>
      <p:bldP spid="6159" grpId="1" uiExpand="1" animBg="1"/>
      <p:bldP spid="6160" grpId="0" uiExpand="1" animBg="1"/>
      <p:bldP spid="6160" grpId="1" uiExpand="1" animBg="1"/>
      <p:bldP spid="6161" grpId="0" uiExpand="1" animBg="1"/>
      <p:bldP spid="6162" grpId="0" uiExpand="1" animBg="1"/>
      <p:bldP spid="2" grpId="0"/>
      <p:bldP spid="2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xplosion 1 17"/>
          <p:cNvSpPr/>
          <p:nvPr/>
        </p:nvSpPr>
        <p:spPr bwMode="auto">
          <a:xfrm>
            <a:off x="5337175" y="5067300"/>
            <a:ext cx="3654425" cy="1295400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562600" y="2789222"/>
            <a:ext cx="2438400" cy="334978"/>
          </a:xfrm>
          <a:prstGeom prst="rect">
            <a:avLst/>
          </a:prstGeom>
          <a:gradFill>
            <a:gsLst>
              <a:gs pos="0">
                <a:srgbClr val="00B0F0"/>
              </a:gs>
              <a:gs pos="35000">
                <a:srgbClr val="00B0F0">
                  <a:alpha val="50196"/>
                </a:srgbClr>
              </a:gs>
              <a:gs pos="100000">
                <a:schemeClr val="bg1"/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 descr="http://i00.i.aliimg.com/photo/v0/365346366/MOTACHIE_Road_bicycle_18_speed_TWLK_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4727575" cy="354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 bwMode="auto">
          <a:xfrm>
            <a:off x="1295400" y="2667000"/>
            <a:ext cx="2590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§9.1 Exploring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r>
              <a:rPr lang="en-US" sz="2400" dirty="0" smtClean="0"/>
              <a:t>The size of a bicycle is determined by the diameter of the wheel.  So a 26-inch bicycle has a wheel with 26-inch diameter.  What is the length of a spoke of a 26-inch bicycle?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3657600" y="4820840"/>
            <a:ext cx="1219200" cy="89416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 rot="19420362">
            <a:off x="3592108" y="5196229"/>
            <a:ext cx="154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/>
                </a:solidFill>
              </a:rPr>
              <a:t>26 in</a:t>
            </a:r>
            <a:endParaRPr lang="en-US" b="1" dirty="0">
              <a:solidFill>
                <a:schemeClr val="accent5"/>
              </a:solidFill>
            </a:endParaRPr>
          </a:p>
        </p:txBody>
      </p:sp>
      <p:cxnSp>
        <p:nvCxnSpPr>
          <p:cNvPr id="12" name="Straight Connector 11"/>
          <p:cNvCxnSpPr>
            <a:stCxn id="6" idx="0"/>
          </p:cNvCxnSpPr>
          <p:nvPr/>
        </p:nvCxnSpPr>
        <p:spPr bwMode="auto">
          <a:xfrm>
            <a:off x="4255301" y="5232119"/>
            <a:ext cx="469099" cy="6352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 rot="3290245">
            <a:off x="3813110" y="5277691"/>
            <a:ext cx="154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57731" y="35814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diameter is twice the length of a radius.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 bwMode="auto">
          <a:xfrm flipV="1">
            <a:off x="3645701" y="5257800"/>
            <a:ext cx="621499" cy="45580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4282634" y="4801993"/>
            <a:ext cx="621499" cy="45580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04165" y="4711559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26 </m:t>
                      </m:r>
                      <m:r>
                        <a:rPr lang="en-US" sz="2400" b="0" i="1" smtClean="0">
                          <a:latin typeface="Cambria Math"/>
                        </a:rPr>
                        <m:t>𝑖𝑛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165" y="4711559"/>
                <a:ext cx="31242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57731" y="5462357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13 </m:t>
                      </m:r>
                      <m:r>
                        <a:rPr lang="en-US" sz="2400" b="0" i="1" smtClean="0">
                          <a:latin typeface="Cambria Math"/>
                        </a:rPr>
                        <m:t>𝑖𝑛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731" y="5462357"/>
                <a:ext cx="31242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681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1" grpId="0" animBg="1"/>
      <p:bldP spid="9" grpId="0" animBg="1"/>
      <p:bldP spid="6" grpId="0"/>
      <p:bldP spid="15" grpId="0"/>
      <p:bldP spid="13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§9.1 Exploring Circles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Circumference</a:t>
                </a:r>
              </a:p>
              <a:p>
                <a:pPr lvl="1"/>
                <a:r>
                  <a:rPr lang="en-US" dirty="0" smtClean="0"/>
                  <a:t>The distance around a circle is called the </a:t>
                </a:r>
                <a:r>
                  <a:rPr lang="en-US" b="1" dirty="0" smtClean="0"/>
                  <a:t>circumference.</a:t>
                </a:r>
                <a:endParaRPr lang="en-US" dirty="0" smtClean="0"/>
              </a:p>
              <a:p>
                <a:r>
                  <a:rPr lang="en-US" dirty="0" smtClean="0"/>
                  <a:t>Circumference of a Circle</a:t>
                </a:r>
              </a:p>
              <a:p>
                <a:pPr lvl="1"/>
                <a:r>
                  <a:rPr lang="en-US" dirty="0" smtClean="0"/>
                  <a:t>If a circle has a circumference of </a:t>
                </a:r>
                <a:r>
                  <a:rPr lang="en-US" i="1" dirty="0" smtClean="0"/>
                  <a:t>C</a:t>
                </a:r>
                <a:r>
                  <a:rPr lang="en-US" dirty="0" smtClean="0"/>
                  <a:t> units and a radius of 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 units,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55" t="-1926" r="-1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61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4876800" y="2488949"/>
            <a:ext cx="2971800" cy="334978"/>
          </a:xfrm>
          <a:prstGeom prst="rect">
            <a:avLst/>
          </a:prstGeom>
          <a:gradFill>
            <a:gsLst>
              <a:gs pos="0">
                <a:srgbClr val="00B0F0"/>
              </a:gs>
              <a:gs pos="35000">
                <a:srgbClr val="00B0F0">
                  <a:alpha val="50196"/>
                </a:srgbClr>
              </a:gs>
              <a:gs pos="100000">
                <a:schemeClr val="bg1"/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362200" y="2057400"/>
            <a:ext cx="5867400" cy="457200"/>
          </a:xfrm>
          <a:prstGeom prst="rect">
            <a:avLst/>
          </a:prstGeom>
          <a:solidFill>
            <a:srgbClr val="CCCCFF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6386" name="Picture 2" descr="http://i.istockimg.com/file_thumbview_approve/5153483/2/stock-illustration-5153483-bicycle-whe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3733800"/>
            <a:ext cx="2740937" cy="274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§9.1 Exploring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r>
              <a:rPr lang="en-US" sz="2800" dirty="0" smtClean="0"/>
              <a:t>If the radius of a bicycle wheel is 17 inches, and the wheel turned 10,500 revolutions, how far did the bicycle travel?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2132467" y="4419600"/>
            <a:ext cx="991733" cy="68466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CCCFF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 rot="19420362">
            <a:off x="1711840" y="4460389"/>
            <a:ext cx="154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C00FF"/>
                </a:solidFill>
              </a:rPr>
              <a:t>17 in</a:t>
            </a:r>
            <a:endParaRPr lang="en-US" b="1" dirty="0">
              <a:solidFill>
                <a:srgbClr val="CC00FF"/>
              </a:solidFill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22772" y="3635859"/>
            <a:ext cx="3019389" cy="2936818"/>
          </a:xfrm>
          <a:custGeom>
            <a:avLst/>
            <a:gdLst>
              <a:gd name="connsiteX0" fmla="*/ 1612648 w 3019389"/>
              <a:gd name="connsiteY0" fmla="*/ 0 h 2936818"/>
              <a:gd name="connsiteX1" fmla="*/ 1920466 w 3019389"/>
              <a:gd name="connsiteY1" fmla="*/ 72428 h 2936818"/>
              <a:gd name="connsiteX2" fmla="*/ 2318819 w 3019389"/>
              <a:gd name="connsiteY2" fmla="*/ 280658 h 2936818"/>
              <a:gd name="connsiteX3" fmla="*/ 2662850 w 3019389"/>
              <a:gd name="connsiteY3" fmla="*/ 506994 h 2936818"/>
              <a:gd name="connsiteX4" fmla="*/ 2843920 w 3019389"/>
              <a:gd name="connsiteY4" fmla="*/ 814812 h 2936818"/>
              <a:gd name="connsiteX5" fmla="*/ 2997829 w 3019389"/>
              <a:gd name="connsiteY5" fmla="*/ 1321806 h 2936818"/>
              <a:gd name="connsiteX6" fmla="*/ 2997829 w 3019389"/>
              <a:gd name="connsiteY6" fmla="*/ 1792586 h 2936818"/>
              <a:gd name="connsiteX7" fmla="*/ 2807706 w 3019389"/>
              <a:gd name="connsiteY7" fmla="*/ 2236206 h 2936818"/>
              <a:gd name="connsiteX8" fmla="*/ 2499888 w 3019389"/>
              <a:gd name="connsiteY8" fmla="*/ 2625505 h 2936818"/>
              <a:gd name="connsiteX9" fmla="*/ 2001947 w 3019389"/>
              <a:gd name="connsiteY9" fmla="*/ 2842788 h 2936818"/>
              <a:gd name="connsiteX10" fmla="*/ 1531167 w 3019389"/>
              <a:gd name="connsiteY10" fmla="*/ 2924269 h 2936818"/>
              <a:gd name="connsiteX11" fmla="*/ 1051334 w 3019389"/>
              <a:gd name="connsiteY11" fmla="*/ 2924269 h 2936818"/>
              <a:gd name="connsiteX12" fmla="*/ 725409 w 3019389"/>
              <a:gd name="connsiteY12" fmla="*/ 2806574 h 2936818"/>
              <a:gd name="connsiteX13" fmla="*/ 363270 w 3019389"/>
              <a:gd name="connsiteY13" fmla="*/ 2480650 h 2936818"/>
              <a:gd name="connsiteX14" fmla="*/ 191254 w 3019389"/>
              <a:gd name="connsiteY14" fmla="*/ 2263366 h 2936818"/>
              <a:gd name="connsiteX15" fmla="*/ 28292 w 3019389"/>
              <a:gd name="connsiteY15" fmla="*/ 1665838 h 2936818"/>
              <a:gd name="connsiteX16" fmla="*/ 10185 w 3019389"/>
              <a:gd name="connsiteY16" fmla="*/ 1330860 h 2936818"/>
              <a:gd name="connsiteX17" fmla="*/ 136934 w 3019389"/>
              <a:gd name="connsiteY17" fmla="*/ 823865 h 2936818"/>
              <a:gd name="connsiteX18" fmla="*/ 372324 w 3019389"/>
              <a:gd name="connsiteY18" fmla="*/ 434566 h 2936818"/>
              <a:gd name="connsiteX19" fmla="*/ 897425 w 3019389"/>
              <a:gd name="connsiteY19" fmla="*/ 99588 h 2936818"/>
              <a:gd name="connsiteX20" fmla="*/ 1377258 w 3019389"/>
              <a:gd name="connsiteY20" fmla="*/ 9054 h 2936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019389" h="2936818">
                <a:moveTo>
                  <a:pt x="1612648" y="0"/>
                </a:moveTo>
                <a:cubicBezTo>
                  <a:pt x="1707709" y="12826"/>
                  <a:pt x="1802771" y="25652"/>
                  <a:pt x="1920466" y="72428"/>
                </a:cubicBezTo>
                <a:cubicBezTo>
                  <a:pt x="2038161" y="119204"/>
                  <a:pt x="2195088" y="208230"/>
                  <a:pt x="2318819" y="280658"/>
                </a:cubicBezTo>
                <a:cubicBezTo>
                  <a:pt x="2442550" y="353086"/>
                  <a:pt x="2575333" y="417968"/>
                  <a:pt x="2662850" y="506994"/>
                </a:cubicBezTo>
                <a:cubicBezTo>
                  <a:pt x="2750367" y="596020"/>
                  <a:pt x="2788090" y="679010"/>
                  <a:pt x="2843920" y="814812"/>
                </a:cubicBezTo>
                <a:cubicBezTo>
                  <a:pt x="2899750" y="950614"/>
                  <a:pt x="2972178" y="1158844"/>
                  <a:pt x="2997829" y="1321806"/>
                </a:cubicBezTo>
                <a:cubicBezTo>
                  <a:pt x="3023480" y="1484768"/>
                  <a:pt x="3029516" y="1640186"/>
                  <a:pt x="2997829" y="1792586"/>
                </a:cubicBezTo>
                <a:cubicBezTo>
                  <a:pt x="2966142" y="1944986"/>
                  <a:pt x="2890696" y="2097386"/>
                  <a:pt x="2807706" y="2236206"/>
                </a:cubicBezTo>
                <a:cubicBezTo>
                  <a:pt x="2724716" y="2375026"/>
                  <a:pt x="2634181" y="2524408"/>
                  <a:pt x="2499888" y="2625505"/>
                </a:cubicBezTo>
                <a:cubicBezTo>
                  <a:pt x="2365595" y="2726602"/>
                  <a:pt x="2163400" y="2792994"/>
                  <a:pt x="2001947" y="2842788"/>
                </a:cubicBezTo>
                <a:cubicBezTo>
                  <a:pt x="1840494" y="2892582"/>
                  <a:pt x="1689602" y="2910689"/>
                  <a:pt x="1531167" y="2924269"/>
                </a:cubicBezTo>
                <a:cubicBezTo>
                  <a:pt x="1372732" y="2937849"/>
                  <a:pt x="1185627" y="2943885"/>
                  <a:pt x="1051334" y="2924269"/>
                </a:cubicBezTo>
                <a:cubicBezTo>
                  <a:pt x="917041" y="2904653"/>
                  <a:pt x="840086" y="2880511"/>
                  <a:pt x="725409" y="2806574"/>
                </a:cubicBezTo>
                <a:cubicBezTo>
                  <a:pt x="610732" y="2732638"/>
                  <a:pt x="452296" y="2571185"/>
                  <a:pt x="363270" y="2480650"/>
                </a:cubicBezTo>
                <a:cubicBezTo>
                  <a:pt x="274244" y="2390115"/>
                  <a:pt x="247084" y="2399168"/>
                  <a:pt x="191254" y="2263366"/>
                </a:cubicBezTo>
                <a:cubicBezTo>
                  <a:pt x="135424" y="2127564"/>
                  <a:pt x="58470" y="1821256"/>
                  <a:pt x="28292" y="1665838"/>
                </a:cubicBezTo>
                <a:cubicBezTo>
                  <a:pt x="-1886" y="1510420"/>
                  <a:pt x="-7922" y="1471189"/>
                  <a:pt x="10185" y="1330860"/>
                </a:cubicBezTo>
                <a:cubicBezTo>
                  <a:pt x="28292" y="1190531"/>
                  <a:pt x="76578" y="973247"/>
                  <a:pt x="136934" y="823865"/>
                </a:cubicBezTo>
                <a:cubicBezTo>
                  <a:pt x="197290" y="674483"/>
                  <a:pt x="245576" y="555279"/>
                  <a:pt x="372324" y="434566"/>
                </a:cubicBezTo>
                <a:cubicBezTo>
                  <a:pt x="499072" y="313853"/>
                  <a:pt x="729936" y="170507"/>
                  <a:pt x="897425" y="99588"/>
                </a:cubicBezTo>
                <a:cubicBezTo>
                  <a:pt x="1064914" y="28669"/>
                  <a:pt x="1221086" y="18861"/>
                  <a:pt x="1377258" y="9054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43200" y="32766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 revolution = 1 circumference of the circle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13668" y="4122505"/>
                <a:ext cx="426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10,500 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revolutions = ? inches</a:t>
                </a:r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3668" y="4122505"/>
                <a:ext cx="42672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429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229100" y="3660623"/>
                <a:ext cx="13335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100" y="3660623"/>
                <a:ext cx="13335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580518" y="3677405"/>
                <a:ext cx="16584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</a:rPr>
                        <m:t>17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518" y="3677405"/>
                <a:ext cx="165848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086600" y="3657600"/>
                <a:ext cx="16584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b="0" i="1" smtClean="0">
                        <a:latin typeface="Cambria Math"/>
                      </a:rPr>
                      <m:t>=34</m:t>
                    </m:r>
                    <m:r>
                      <a:rPr lang="en-US" sz="2400" b="0" i="1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sz="2400" dirty="0" smtClean="0"/>
                  <a:t> in</a:t>
                </a:r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657600"/>
                <a:ext cx="1658482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103" t="-9211" r="-3676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57600" y="4706671"/>
                <a:ext cx="5562600" cy="858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𝑟𝑒𝑣𝑜𝑙𝑢𝑡𝑖𝑜𝑛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𝑐𝑖𝑟𝑐𝑢𝑚𝑓𝑒𝑟𝑒𝑛𝑐𝑒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10,500 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𝑟𝑒𝑣𝑜𝑙𝑢𝑡𝑖𝑜𝑛𝑠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𝑖𝑛𝑐h𝑒𝑠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706671"/>
                <a:ext cx="5562600" cy="85844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581400" y="5565111"/>
                <a:ext cx="5562600" cy="793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𝑟𝑒𝑣𝑜𝑙𝑢𝑡𝑖𝑜𝑛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34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𝜋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𝑖𝑛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10,500 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𝑟𝑒𝑣𝑜𝑙𝑢𝑡𝑖𝑜𝑛𝑠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?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𝑖𝑛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5565111"/>
                <a:ext cx="5562600" cy="7938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371600" y="6472535"/>
            <a:ext cx="7819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bicycle traveled approximately 1,121,548.6 inches.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565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0" grpId="0"/>
      <p:bldP spid="11" grpId="0" animBg="1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xplosion 2 21"/>
          <p:cNvSpPr/>
          <p:nvPr/>
        </p:nvSpPr>
        <p:spPr bwMode="auto">
          <a:xfrm>
            <a:off x="5943600" y="5638800"/>
            <a:ext cx="3429000" cy="1295400"/>
          </a:xfrm>
          <a:prstGeom prst="irregularSeal2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§9.1 Exploring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533400"/>
          </a:xfrm>
        </p:spPr>
        <p:txBody>
          <a:bodyPr/>
          <a:lstStyle/>
          <a:p>
            <a:r>
              <a:rPr lang="en-US" dirty="0" smtClean="0"/>
              <a:t>Find the exact circumference of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34448"/>
              </p:ext>
            </p:extLst>
          </p:nvPr>
        </p:nvGraphicFramePr>
        <p:xfrm>
          <a:off x="7239000" y="2046460"/>
          <a:ext cx="685800" cy="468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3" imgW="279360" imgH="190440" progId="Equation.DSMT4">
                  <p:embed/>
                </p:oleObj>
              </mc:Choice>
              <mc:Fallback>
                <p:oleObj name="Equation" r:id="rId3" imgW="27936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046460"/>
                        <a:ext cx="685800" cy="4681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43200"/>
            <a:ext cx="2660592" cy="263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43200" y="3810000"/>
            <a:ext cx="45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38300" y="4953000"/>
            <a:ext cx="45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91000" y="2438400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/>
                        </a:rPr>
                        <m:t>𝐶</m:t>
                      </m:r>
                      <m:r>
                        <a:rPr lang="en-US" sz="3600" i="1" dirty="0" smtClean="0">
                          <a:latin typeface="Cambria Math"/>
                        </a:rPr>
                        <m:t>=2</m:t>
                      </m:r>
                      <m:r>
                        <a:rPr lang="en-US" sz="3600" i="1" dirty="0" smtClean="0">
                          <a:latin typeface="Cambria Math"/>
                        </a:rPr>
                        <m:t>𝜋</m:t>
                      </m:r>
                      <m:r>
                        <a:rPr lang="en-US" sz="360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438400"/>
                <a:ext cx="35052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 bwMode="auto">
          <a:xfrm flipV="1">
            <a:off x="1863696" y="3124200"/>
            <a:ext cx="879504" cy="93583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94629" y="3124200"/>
                <a:ext cx="609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solidFill>
                            <a:srgbClr val="CC00FF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3600" dirty="0">
                  <a:solidFill>
                    <a:srgbClr val="CC00FF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4629" y="3124200"/>
                <a:ext cx="60960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54653" y="2895600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dirty="0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dirty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653" y="2895600"/>
                <a:ext cx="350520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952307" y="2942353"/>
            <a:ext cx="2344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B0F0"/>
                </a:solidFill>
              </a:rPr>
              <a:t>Pythagorean Theorem</a:t>
            </a:r>
            <a:endParaRPr lang="en-US" sz="2400" i="1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57956" y="5137666"/>
                <a:ext cx="5039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956" y="5137666"/>
                <a:ext cx="503976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95600" y="3669320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669320"/>
                <a:ext cx="533400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 rot="18793127">
                <a:off x="-240738" y="3359938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3127">
                <a:off x="-240738" y="3359938"/>
                <a:ext cx="3505200" cy="6463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 bwMode="auto">
          <a:xfrm flipV="1">
            <a:off x="1638300" y="2819400"/>
            <a:ext cx="800100" cy="8050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609600" y="3828388"/>
            <a:ext cx="800100" cy="896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454653" y="3625062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dirty="0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dirty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dirty="0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36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653" y="3625062"/>
                <a:ext cx="350520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454653" y="4237114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𝑐</m:t>
                      </m:r>
                      <m:r>
                        <a:rPr lang="en-US" sz="3600" b="0" i="1" dirty="0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653" y="4237114"/>
                <a:ext cx="3505200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969254" y="4349580"/>
            <a:ext cx="3077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B0F0"/>
                </a:solidFill>
              </a:rPr>
              <a:t>c</a:t>
            </a:r>
            <a:r>
              <a:rPr lang="en-US" sz="2400" dirty="0" smtClean="0">
                <a:solidFill>
                  <a:srgbClr val="00B0F0"/>
                </a:solidFill>
              </a:rPr>
              <a:t> is also the diameter</a:t>
            </a:r>
            <a:endParaRPr lang="en-US" sz="2400" i="1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88053" y="4712680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𝑐</m:t>
                      </m:r>
                      <m:r>
                        <a:rPr lang="en-US" sz="3600" b="0" i="1" dirty="0" smtClean="0">
                          <a:latin typeface="Cambria Math"/>
                        </a:rPr>
                        <m:t>=5=2</m:t>
                      </m:r>
                      <m:r>
                        <a:rPr lang="en-US" sz="3600" b="0" i="1" dirty="0" smtClean="0">
                          <a:solidFill>
                            <a:srgbClr val="CC00FF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8053" y="4712680"/>
                <a:ext cx="3505200" cy="64633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064253" y="5188245"/>
                <a:ext cx="3505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/>
                        </a:rPr>
                        <m:t>2.5=</m:t>
                      </m:r>
                      <m:r>
                        <a:rPr lang="en-US" sz="3600" b="0" i="1" dirty="0" smtClean="0">
                          <a:solidFill>
                            <a:srgbClr val="CC00FF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253" y="5188245"/>
                <a:ext cx="3505200" cy="64633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657600" y="5986976"/>
                <a:ext cx="5257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/>
                      </a:rPr>
                      <m:t>𝐶</m:t>
                    </m:r>
                    <m:r>
                      <a:rPr lang="en-US" sz="3600" b="0" i="1" dirty="0" smtClean="0">
                        <a:latin typeface="Cambria Math"/>
                      </a:rPr>
                      <m:t>=2</m:t>
                    </m:r>
                    <m:r>
                      <a:rPr lang="en-US" sz="3600" b="0" i="1" dirty="0" smtClean="0">
                        <a:latin typeface="Cambria Math"/>
                      </a:rPr>
                      <m:t>𝜋</m:t>
                    </m:r>
                    <m:r>
                      <a:rPr lang="en-US" sz="3600" b="0" i="1" dirty="0" smtClean="0">
                        <a:latin typeface="Cambria Math"/>
                      </a:rPr>
                      <m:t>(2.5)=5</m:t>
                    </m:r>
                    <m:r>
                      <a:rPr lang="en-US" sz="3600" b="0" i="1" dirty="0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sz="3600" dirty="0" smtClean="0"/>
                  <a:t> units</a:t>
                </a:r>
                <a:endParaRPr lang="en-US" sz="3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986976"/>
                <a:ext cx="5257800" cy="646331"/>
              </a:xfrm>
              <a:prstGeom prst="rect">
                <a:avLst/>
              </a:prstGeom>
              <a:blipFill rotWithShape="1">
                <a:blip r:embed="rId16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47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8" grpId="0"/>
      <p:bldP spid="12" grpId="0"/>
      <p:bldP spid="13" grpId="0"/>
      <p:bldP spid="14" grpId="0"/>
      <p:bldP spid="15" grpId="0"/>
      <p:bldP spid="16" grpId="0"/>
      <p:bldP spid="17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554</Words>
  <Application>Microsoft Office PowerPoint</Application>
  <PresentationFormat>On-screen Show (4:3)</PresentationFormat>
  <Paragraphs>75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Axis</vt:lpstr>
      <vt:lpstr>Equation</vt:lpstr>
      <vt:lpstr>Friday, February 1, 2013</vt:lpstr>
      <vt:lpstr>§9.1 Exploring Circles</vt:lpstr>
      <vt:lpstr>§9.1 Exploring Circles</vt:lpstr>
      <vt:lpstr>§9.1 Exploring Circles</vt:lpstr>
      <vt:lpstr>§9.1 Exploring Circles</vt:lpstr>
      <vt:lpstr>§9.1 Exploring Circles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12</cp:revision>
  <dcterms:created xsi:type="dcterms:W3CDTF">2013-02-01T01:37:18Z</dcterms:created>
  <dcterms:modified xsi:type="dcterms:W3CDTF">2013-02-02T00:22:38Z</dcterms:modified>
</cp:coreProperties>
</file>